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716000" cy="7696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1370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4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-228" y="-102"/>
      </p:cViewPr>
      <p:guideLst>
        <p:guide orient="horz" pos="2424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0146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370960" latinLnBrk="0">
      <a:defRPr>
        <a:latin typeface="+mj-lt"/>
        <a:ea typeface="+mj-ea"/>
        <a:cs typeface="+mj-cs"/>
        <a:sym typeface="맑은 고딕"/>
      </a:defRPr>
    </a:lvl1pPr>
    <a:lvl2pPr indent="228600" defTabSz="1370960" latinLnBrk="0">
      <a:defRPr>
        <a:latin typeface="+mj-lt"/>
        <a:ea typeface="+mj-ea"/>
        <a:cs typeface="+mj-cs"/>
        <a:sym typeface="맑은 고딕"/>
      </a:defRPr>
    </a:lvl2pPr>
    <a:lvl3pPr indent="457200" defTabSz="1370960" latinLnBrk="0">
      <a:defRPr>
        <a:latin typeface="+mj-lt"/>
        <a:ea typeface="+mj-ea"/>
        <a:cs typeface="+mj-cs"/>
        <a:sym typeface="맑은 고딕"/>
      </a:defRPr>
    </a:lvl3pPr>
    <a:lvl4pPr indent="685800" defTabSz="1370960" latinLnBrk="0">
      <a:defRPr>
        <a:latin typeface="+mj-lt"/>
        <a:ea typeface="+mj-ea"/>
        <a:cs typeface="+mj-cs"/>
        <a:sym typeface="맑은 고딕"/>
      </a:defRPr>
    </a:lvl4pPr>
    <a:lvl5pPr indent="914400" defTabSz="1370960" latinLnBrk="0">
      <a:defRPr>
        <a:latin typeface="+mj-lt"/>
        <a:ea typeface="+mj-ea"/>
        <a:cs typeface="+mj-cs"/>
        <a:sym typeface="맑은 고딕"/>
      </a:defRPr>
    </a:lvl5pPr>
    <a:lvl6pPr indent="1143000" defTabSz="1370960" latinLnBrk="0">
      <a:defRPr>
        <a:latin typeface="+mj-lt"/>
        <a:ea typeface="+mj-ea"/>
        <a:cs typeface="+mj-cs"/>
        <a:sym typeface="맑은 고딕"/>
      </a:defRPr>
    </a:lvl6pPr>
    <a:lvl7pPr indent="1371600" defTabSz="1370960" latinLnBrk="0">
      <a:defRPr>
        <a:latin typeface="+mj-lt"/>
        <a:ea typeface="+mj-ea"/>
        <a:cs typeface="+mj-cs"/>
        <a:sym typeface="맑은 고딕"/>
      </a:defRPr>
    </a:lvl7pPr>
    <a:lvl8pPr indent="1600200" defTabSz="1370960" latinLnBrk="0">
      <a:defRPr>
        <a:latin typeface="+mj-lt"/>
        <a:ea typeface="+mj-ea"/>
        <a:cs typeface="+mj-cs"/>
        <a:sym typeface="맑은 고딕"/>
      </a:defRPr>
    </a:lvl8pPr>
    <a:lvl9pPr indent="1828800" defTabSz="1370960" latinLnBrk="0">
      <a:defRPr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87547" y="190834"/>
            <a:ext cx="12345831" cy="433862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46C0A"/>
                </a:solidFill>
                <a:latin typeface="아리따SB"/>
                <a:ea typeface="아리따SB"/>
                <a:cs typeface="아리따SB"/>
                <a:sym typeface="아리따SB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2627640" y="7137434"/>
            <a:ext cx="404070" cy="4164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85879" y="308523"/>
            <a:ext cx="12345831" cy="128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48" tIns="68548" rIns="68548" bIns="6854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85879" y="1797630"/>
            <a:ext cx="12345831" cy="508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48" tIns="68548" rIns="68548" bIns="6854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425730" y="6924989"/>
            <a:ext cx="404070" cy="416497"/>
          </a:xfrm>
          <a:prstGeom prst="rect">
            <a:avLst/>
          </a:prstGeom>
          <a:ln w="12700">
            <a:miter lim="400000"/>
          </a:ln>
        </p:spPr>
        <p:txBody>
          <a:bodyPr wrap="none" lIns="68548" tIns="68548" rIns="68548" bIns="68548" anchor="ctr">
            <a:spAutoFit/>
          </a:bodyPr>
          <a:lstStyle>
            <a:lvl1pPr algn="r"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ransition spd="med"/>
  <p:txStyles>
    <p:titleStyle>
      <a:lvl1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514108" marR="0" indent="-514108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1175108" marR="0" indent="-489628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827945" marR="0" indent="-456986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2604822" marR="0" indent="-548383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3290303" marR="0" indent="-548383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»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3975784" marR="0" indent="-548383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4661263" marR="0" indent="-548383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5346744" marR="0" indent="-548382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6032224" marR="0" indent="-548382" algn="l" defTabSz="1370960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137096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5"/>
          <p:cNvGraphicFramePr/>
          <p:nvPr/>
        </p:nvGraphicFramePr>
        <p:xfrm>
          <a:off x="784351" y="4284117"/>
          <a:ext cx="11907087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969029"/>
                <a:gridCol w="3969029"/>
                <a:gridCol w="3969029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홈 탭 (네비게이션)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높이값/텍스트 크기 키운 화면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높이값/텍스트 크기 키우고 전체스크롤 (개발검토필요)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6" name="Table 56"/>
          <p:cNvGraphicFramePr/>
          <p:nvPr/>
        </p:nvGraphicFramePr>
        <p:xfrm>
          <a:off x="777876" y="899741"/>
          <a:ext cx="11901983" cy="1356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AP몰 홈 탭 사이즈 변경 (mobile)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홈 탭의 높이값을 최소 터치영역 기준으로 키워서  클릭률(CTR)과 구매전환율(CVR) 상승에</a:t>
                      </a:r>
                    </a:p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영향을 주는지 실험.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홈탭의  높이값을 늘리면 클릭률이 증가할 것이다.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2017-07-10 ~ 2017-07-20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Table 57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8" name="image1.png"/>
          <p:cNvPicPr>
            <a:picLocks noChangeAspect="1"/>
          </p:cNvPicPr>
          <p:nvPr/>
        </p:nvPicPr>
        <p:blipFill>
          <a:blip r:embed="rId2">
            <a:extLst/>
          </a:blip>
          <a:srcRect t="29113" b="39956"/>
          <a:stretch>
            <a:fillRect/>
          </a:stretch>
        </p:blipFill>
        <p:spPr>
          <a:xfrm>
            <a:off x="927074" y="5168848"/>
            <a:ext cx="3556002" cy="1956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2.png"/>
          <p:cNvPicPr>
            <a:picLocks noChangeAspect="1"/>
          </p:cNvPicPr>
          <p:nvPr/>
        </p:nvPicPr>
        <p:blipFill>
          <a:blip r:embed="rId3">
            <a:extLst/>
          </a:blip>
          <a:srcRect t="28311" b="39153"/>
          <a:stretch>
            <a:fillRect/>
          </a:stretch>
        </p:blipFill>
        <p:spPr>
          <a:xfrm>
            <a:off x="4959891" y="5168849"/>
            <a:ext cx="3556009" cy="205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3.png"/>
          <p:cNvPicPr>
            <a:picLocks noChangeAspect="1"/>
          </p:cNvPicPr>
          <p:nvPr/>
        </p:nvPicPr>
        <p:blipFill>
          <a:blip r:embed="rId4">
            <a:extLst/>
          </a:blip>
          <a:srcRect t="28913" b="38552"/>
          <a:stretch>
            <a:fillRect/>
          </a:stretch>
        </p:blipFill>
        <p:spPr>
          <a:xfrm>
            <a:off x="8992713" y="5168848"/>
            <a:ext cx="3556004" cy="205779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1차. 홈 탭 (네비게이션) 변경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Table 63"/>
          <p:cNvGraphicFramePr/>
          <p:nvPr/>
        </p:nvGraphicFramePr>
        <p:xfrm>
          <a:off x="784351" y="4284117"/>
          <a:ext cx="11938000" cy="324702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84500"/>
                <a:gridCol w="2984500"/>
                <a:gridCol w="2984500"/>
                <a:gridCol w="2984500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홈 하단 메뉴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기존 메뉴 + 이벤트있는브랜드 + 전체보기(좌측메뉴 열림)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인기 카테고리+ 인기 브랜드 + 전체보기(좌측메뉴 열림)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기존메뉴 + 대표 쇼핑혜택 +전체메뉴(좌측메뉴열림)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4" name="Table 64"/>
          <p:cNvGraphicFramePr/>
          <p:nvPr/>
        </p:nvGraphicFramePr>
        <p:xfrm>
          <a:off x="777876" y="899741"/>
          <a:ext cx="11901983" cy="13868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AP몰 홈 하단 메뉴의 아이콘 및 메뉴 구성 개선</a:t>
                      </a:r>
                      <a:r>
                        <a:rPr sz="1500" spc="-57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t>(mobile)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클릭률이 낮은 메뉴 아이콘의 가시성을 높이고, 현재의 메뉴구성이 사용자에게 정말 필요한 내용인지</a:t>
                      </a:r>
                    </a:p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테스트하여 향후 노출 시킬 메뉴 조정.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아이콘의 가시성을 높이고 메뉴 구성을 사용자에게 필요한 내용으로 변경하면 클릭률이 높아질 것이다. 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2017-07-10 ~ 2017-07-20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5" name="Table 65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6" name="image1.png"/>
          <p:cNvPicPr>
            <a:picLocks noChangeAspect="1"/>
          </p:cNvPicPr>
          <p:nvPr/>
        </p:nvPicPr>
        <p:blipFill>
          <a:blip r:embed="rId2">
            <a:extLst/>
          </a:blip>
          <a:srcRect t="71064"/>
          <a:stretch>
            <a:fillRect/>
          </a:stretch>
        </p:blipFill>
        <p:spPr>
          <a:xfrm>
            <a:off x="905055" y="5308429"/>
            <a:ext cx="2794002" cy="1437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" name="Group 69"/>
          <p:cNvGrpSpPr/>
          <p:nvPr/>
        </p:nvGrpSpPr>
        <p:grpSpPr>
          <a:xfrm>
            <a:off x="3876761" y="5244929"/>
            <a:ext cx="2794014" cy="1770169"/>
            <a:chOff x="-1" y="0"/>
            <a:chExt cx="2794012" cy="1770168"/>
          </a:xfrm>
        </p:grpSpPr>
        <p:pic>
          <p:nvPicPr>
            <p:cNvPr id="6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76235"/>
            <a:stretch>
              <a:fillRect/>
            </a:stretch>
          </p:blipFill>
          <p:spPr>
            <a:xfrm>
              <a:off x="-2" y="0"/>
              <a:ext cx="2794012" cy="1180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48638" b="34506"/>
            <a:stretch>
              <a:fillRect/>
            </a:stretch>
          </p:blipFill>
          <p:spPr>
            <a:xfrm>
              <a:off x="0" y="294840"/>
              <a:ext cx="2794012" cy="1475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" name="Group 72"/>
          <p:cNvGrpSpPr/>
          <p:nvPr/>
        </p:nvGrpSpPr>
        <p:grpSpPr>
          <a:xfrm>
            <a:off x="6848474" y="5243893"/>
            <a:ext cx="2794010" cy="1378923"/>
            <a:chOff x="-1" y="0"/>
            <a:chExt cx="2794009" cy="1378921"/>
          </a:xfrm>
        </p:grpSpPr>
        <p:pic>
          <p:nvPicPr>
            <p:cNvPr id="70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77136"/>
            <a:stretch>
              <a:fillRect/>
            </a:stretch>
          </p:blipFill>
          <p:spPr>
            <a:xfrm>
              <a:off x="-2" y="0"/>
              <a:ext cx="2794009" cy="1136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image5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44680" b="42169"/>
            <a:stretch>
              <a:fillRect/>
            </a:stretch>
          </p:blipFill>
          <p:spPr>
            <a:xfrm>
              <a:off x="-2" y="227827"/>
              <a:ext cx="2794011" cy="1151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5" name="Group 75"/>
          <p:cNvGrpSpPr/>
          <p:nvPr/>
        </p:nvGrpSpPr>
        <p:grpSpPr>
          <a:xfrm>
            <a:off x="9820187" y="5245398"/>
            <a:ext cx="2794010" cy="1375914"/>
            <a:chOff x="-1" y="0"/>
            <a:chExt cx="2794009" cy="1375913"/>
          </a:xfrm>
        </p:grpSpPr>
        <p:pic>
          <p:nvPicPr>
            <p:cNvPr id="73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76409"/>
            <a:stretch>
              <a:fillRect/>
            </a:stretch>
          </p:blipFill>
          <p:spPr>
            <a:xfrm>
              <a:off x="-2" y="-1"/>
              <a:ext cx="2794009" cy="1172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6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54511" b="32975"/>
            <a:stretch>
              <a:fillRect/>
            </a:stretch>
          </p:blipFill>
          <p:spPr>
            <a:xfrm>
              <a:off x="-2" y="280654"/>
              <a:ext cx="2794011" cy="1095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2차. 배너하단 메뉴 (gateway)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able 78"/>
          <p:cNvGraphicFramePr/>
          <p:nvPr/>
        </p:nvGraphicFramePr>
        <p:xfrm>
          <a:off x="771269" y="4251364"/>
          <a:ext cx="11925300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975100"/>
                <a:gridCol w="3975100"/>
                <a:gridCol w="3975100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홈 메인배너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이미지/텍스트 분리 A안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이미지/텍스트 분리 B안 (예시)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9" name="Table 79"/>
          <p:cNvGraphicFramePr/>
          <p:nvPr/>
        </p:nvGraphicFramePr>
        <p:xfrm>
          <a:off x="777876" y="899741"/>
          <a:ext cx="11901983" cy="13868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AP몰 홈 메인 배너 테스트 </a:t>
                      </a:r>
                      <a:r>
                        <a:rPr sz="1500" spc="-57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t>(mobile)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배너를 보다 직관적으로 표현, 이미지 전달력을 높이기 위해 이미지, 텍스트를 분리하여 실험.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배너의 텍스트를 분리하여 가독성을 높이고 이미지가 더 잘보이게 하면 클릭률이 높아질 것이다.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2017-07-10 ~ 2017-07-20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" name="Table 80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1" name="image1.png"/>
          <p:cNvPicPr>
            <a:picLocks noChangeAspect="1"/>
          </p:cNvPicPr>
          <p:nvPr/>
        </p:nvPicPr>
        <p:blipFill>
          <a:blip r:embed="rId2">
            <a:extLst/>
          </a:blip>
          <a:srcRect t="42969" b="20280"/>
          <a:stretch>
            <a:fillRect/>
          </a:stretch>
        </p:blipFill>
        <p:spPr>
          <a:xfrm>
            <a:off x="996192" y="5025011"/>
            <a:ext cx="3556006" cy="2324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" name="Group 85"/>
          <p:cNvGrpSpPr/>
          <p:nvPr/>
        </p:nvGrpSpPr>
        <p:grpSpPr>
          <a:xfrm>
            <a:off x="5080000" y="5008233"/>
            <a:ext cx="3556000" cy="2358062"/>
            <a:chOff x="0" y="0"/>
            <a:chExt cx="3556000" cy="2358061"/>
          </a:xfrm>
        </p:grpSpPr>
        <p:pic>
          <p:nvPicPr>
            <p:cNvPr id="8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48780" b="33508"/>
            <a:stretch>
              <a:fillRect/>
            </a:stretch>
          </p:blipFill>
          <p:spPr>
            <a:xfrm>
              <a:off x="3651" y="-1"/>
              <a:ext cx="3548697" cy="1615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" name="Shape 83"/>
            <p:cNvSpPr/>
            <p:nvPr/>
          </p:nvSpPr>
          <p:spPr>
            <a:xfrm>
              <a:off x="0" y="1321834"/>
              <a:ext cx="3556000" cy="10362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50332">
                <a:defRPr sz="3000"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94700" y="1527153"/>
              <a:ext cx="3024653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 algn="ctr" defTabSz="550332">
                <a:lnSpc>
                  <a:spcPct val="150000"/>
                </a:lnSpc>
                <a:defRPr sz="1600">
                  <a:latin typeface="Arita-dotum(TTF)-Bold"/>
                  <a:ea typeface="Arita-dotum(TTF)-Bold"/>
                  <a:cs typeface="Arita-dotum(TTF)-Bold"/>
                  <a:sym typeface="Arita-dotum(TTF)-Bold"/>
                </a:defRPr>
              </a:pPr>
              <a:r>
                <a:t>UP TO 50% OFF 한율 길일</a:t>
              </a:r>
            </a:p>
            <a:p>
              <a:pPr algn="ctr" defTabSz="550332">
                <a:lnSpc>
                  <a:spcPct val="120000"/>
                </a:lnSpc>
                <a:defRPr sz="1100">
                  <a:latin typeface="Arita-dotum(TTF)-Light"/>
                  <a:ea typeface="Arita-dotum(TTF)-Light"/>
                  <a:cs typeface="Arita-dotum(TTF)-Light"/>
                  <a:sym typeface="Arita-dotum(TTF)-Light"/>
                </a:defRPr>
              </a:pPr>
              <a:r>
                <a:t>여름휴가 필수 아이템 최대 50% OFF</a:t>
              </a:r>
            </a:p>
            <a:p>
              <a:pPr algn="ctr" defTabSz="550332">
                <a:lnSpc>
                  <a:spcPct val="120000"/>
                </a:lnSpc>
                <a:defRPr sz="1100">
                  <a:latin typeface="Arita-dotum(TTF)-Light"/>
                  <a:ea typeface="Arita-dotum(TTF)-Light"/>
                  <a:cs typeface="Arita-dotum(TTF)-Light"/>
                  <a:sym typeface="Arita-dotum(TTF)-Light"/>
                </a:defRPr>
              </a:pPr>
              <a:r>
                <a:t>&amp; 전 구매고객 한율 부채 증정</a:t>
              </a:r>
            </a:p>
          </p:txBody>
        </p:sp>
      </p:grpSp>
      <p:pic>
        <p:nvPicPr>
          <p:cNvPr id="86" name="image7.png"/>
          <p:cNvPicPr>
            <a:picLocks noChangeAspect="1"/>
          </p:cNvPicPr>
          <p:nvPr/>
        </p:nvPicPr>
        <p:blipFill>
          <a:blip r:embed="rId3">
            <a:extLst/>
          </a:blip>
          <a:srcRect t="49596" b="17067"/>
          <a:stretch>
            <a:fillRect/>
          </a:stretch>
        </p:blipFill>
        <p:spPr>
          <a:xfrm>
            <a:off x="8884404" y="5132963"/>
            <a:ext cx="3556004" cy="210849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11678801" y="7160892"/>
            <a:ext cx="1986137" cy="441961"/>
          </a:xfrm>
          <a:prstGeom prst="rect">
            <a:avLst/>
          </a:prstGeom>
          <a:solidFill>
            <a:srgbClr val="5D5C5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550332">
              <a:lnSpc>
                <a:spcPct val="120000"/>
              </a:lnSpc>
              <a:defRPr sz="1400">
                <a:solidFill>
                  <a:srgbClr val="FFFFFF"/>
                </a:solidFill>
                <a:latin typeface="Arita-dotum(TTF)-Medium"/>
                <a:ea typeface="Arita-dotum(TTF)-Medium"/>
                <a:cs typeface="Arita-dotum(TTF)-Medium"/>
                <a:sym typeface="Arita-dotum(TTF)-Medium"/>
              </a:defRPr>
            </a:pPr>
            <a:r>
              <a:t>* 텍스트 분리시,</a:t>
            </a:r>
          </a:p>
          <a:p>
            <a:pPr defTabSz="550332">
              <a:lnSpc>
                <a:spcPct val="120000"/>
              </a:lnSpc>
              <a:defRPr sz="1400">
                <a:solidFill>
                  <a:srgbClr val="FFFFFF"/>
                </a:solidFill>
                <a:latin typeface="Arita-dotum(TTF)-Medium"/>
                <a:ea typeface="Arita-dotum(TTF)-Medium"/>
                <a:cs typeface="Arita-dotum(TTF)-Medium"/>
                <a:sym typeface="Arita-dotum(TTF)-Medium"/>
              </a:defRPr>
            </a:pPr>
            <a:r>
              <a:t>배너 전체를 제작해야 함 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3차. 메인 배너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Table 90"/>
          <p:cNvGraphicFramePr/>
          <p:nvPr/>
        </p:nvGraphicFramePr>
        <p:xfrm>
          <a:off x="771269" y="4251364"/>
          <a:ext cx="11938000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969000"/>
                <a:gridCol w="5969000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검색 필드 + 추천 키워드 노출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1" name="Table 91"/>
          <p:cNvGraphicFramePr/>
          <p:nvPr/>
        </p:nvGraphicFramePr>
        <p:xfrm>
          <a:off x="777876" y="899741"/>
          <a:ext cx="11901983" cy="1356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AP몰 홈 검색 UI 변경(mobile)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현재 CTR, CVR 이 좋은 검색부분을 크게 늘리고, 추천 키워드를 노출하여 검색을 더 유도할 수 있는지</a:t>
                      </a:r>
                    </a:p>
                    <a:p>
                      <a:pPr algn="l" defTabSz="914400">
                        <a:def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t>실험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검색창을 키우고 추천 키워드를 노출하면 검색의 클릭률이 더 높아질 것이다.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2017-07-10 ~ 2017-07-20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Table 92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8" name="Group 98"/>
          <p:cNvGrpSpPr/>
          <p:nvPr/>
        </p:nvGrpSpPr>
        <p:grpSpPr>
          <a:xfrm>
            <a:off x="7801057" y="5183974"/>
            <a:ext cx="3556022" cy="1733022"/>
            <a:chOff x="-1" y="0"/>
            <a:chExt cx="3556021" cy="1733021"/>
          </a:xfrm>
        </p:grpSpPr>
        <p:pic>
          <p:nvPicPr>
            <p:cNvPr id="93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28513" b="63868"/>
            <a:stretch>
              <a:fillRect/>
            </a:stretch>
          </p:blipFill>
          <p:spPr>
            <a:xfrm>
              <a:off x="-2" y="-1"/>
              <a:ext cx="3556020" cy="481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3021" b="82255"/>
            <a:stretch>
              <a:fillRect/>
            </a:stretch>
          </p:blipFill>
          <p:spPr>
            <a:xfrm>
              <a:off x="1" y="453978"/>
              <a:ext cx="3556020" cy="526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35982" b="52003"/>
            <a:stretch>
              <a:fillRect/>
            </a:stretch>
          </p:blipFill>
          <p:spPr>
            <a:xfrm>
              <a:off x="-2" y="973156"/>
              <a:ext cx="3556020" cy="7598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96"/>
            <p:cNvSpPr/>
            <p:nvPr/>
          </p:nvSpPr>
          <p:spPr>
            <a:xfrm>
              <a:off x="2855370" y="48594"/>
              <a:ext cx="384057" cy="3556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550332">
                <a:defRPr sz="3000"/>
              </a:pPr>
              <a:endParaRPr/>
            </a:p>
          </p:txBody>
        </p:sp>
        <p:pic>
          <p:nvPicPr>
            <p:cNvPr id="9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0398" t="28785" r="7599" b="64766"/>
            <a:stretch>
              <a:fillRect/>
            </a:stretch>
          </p:blipFill>
          <p:spPr>
            <a:xfrm>
              <a:off x="3072335" y="22591"/>
              <a:ext cx="426733" cy="407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9" name="image1.png"/>
          <p:cNvPicPr>
            <a:picLocks noChangeAspect="1"/>
          </p:cNvPicPr>
          <p:nvPr/>
        </p:nvPicPr>
        <p:blipFill>
          <a:blip r:embed="rId2">
            <a:extLst/>
          </a:blip>
          <a:srcRect t="28511" b="51402"/>
          <a:stretch>
            <a:fillRect/>
          </a:stretch>
        </p:blipFill>
        <p:spPr>
          <a:xfrm>
            <a:off x="1768568" y="5415283"/>
            <a:ext cx="3556002" cy="12703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4차. 검색 UI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Table 102"/>
          <p:cNvGraphicFramePr/>
          <p:nvPr/>
        </p:nvGraphicFramePr>
        <p:xfrm>
          <a:off x="784351" y="4284117"/>
          <a:ext cx="11907087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969029"/>
                <a:gridCol w="3969029"/>
                <a:gridCol w="3969029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메인배너 하단 메뉴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투데이 핫딜로 변경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금주의 브랜드로 변경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3" name="Table 103"/>
          <p:cNvGraphicFramePr/>
          <p:nvPr/>
        </p:nvGraphicFramePr>
        <p:xfrm>
          <a:off x="777876" y="899741"/>
          <a:ext cx="11901983" cy="1356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Ap몰 홈 하단 메뉴 순서 변경 (mobile)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메인 배너 하단의 메뉴들이 클릭률이 거의 없는 상태, 메뉴의 위치에 따라 클릭률의 변화가 있는지 실험.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사용자가 더 관심있는 컨텐츠를 상단으로 올리면 클릭률의 변화가 있을 것이다.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2017-07-10 ~ 2017-07-20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4" name="Table 104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5" name="image8.png"/>
          <p:cNvPicPr>
            <a:picLocks noChangeAspect="1"/>
          </p:cNvPicPr>
          <p:nvPr/>
        </p:nvPicPr>
        <p:blipFill>
          <a:blip r:embed="rId2">
            <a:extLst/>
          </a:blip>
          <a:srcRect t="20614" b="39504"/>
          <a:stretch>
            <a:fillRect/>
          </a:stretch>
        </p:blipFill>
        <p:spPr>
          <a:xfrm>
            <a:off x="1193821" y="5086829"/>
            <a:ext cx="3048009" cy="21619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" name="Group 108"/>
          <p:cNvGrpSpPr/>
          <p:nvPr/>
        </p:nvGrpSpPr>
        <p:grpSpPr>
          <a:xfrm>
            <a:off x="5073612" y="5067772"/>
            <a:ext cx="3048023" cy="2298355"/>
            <a:chOff x="-1" y="-1"/>
            <a:chExt cx="3048022" cy="2298353"/>
          </a:xfrm>
        </p:grpSpPr>
        <p:pic>
          <p:nvPicPr>
            <p:cNvPr id="106" name="image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22019" b="39270"/>
            <a:stretch>
              <a:fillRect/>
            </a:stretch>
          </p:blipFill>
          <p:spPr>
            <a:xfrm>
              <a:off x="-2" y="-2"/>
              <a:ext cx="3048024" cy="209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image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27660" b="33049"/>
            <a:stretch>
              <a:fillRect/>
            </a:stretch>
          </p:blipFill>
          <p:spPr>
            <a:xfrm>
              <a:off x="-2" y="168341"/>
              <a:ext cx="3048024" cy="2130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2" name="Group 112"/>
          <p:cNvGrpSpPr/>
          <p:nvPr/>
        </p:nvGrpSpPr>
        <p:grpSpPr>
          <a:xfrm>
            <a:off x="9270939" y="5057084"/>
            <a:ext cx="3048021" cy="2319737"/>
            <a:chOff x="0" y="0"/>
            <a:chExt cx="3048019" cy="2319736"/>
          </a:xfrm>
        </p:grpSpPr>
        <p:pic>
          <p:nvPicPr>
            <p:cNvPr id="109" name="image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9677" b="51452"/>
            <a:stretch>
              <a:fillRect/>
            </a:stretch>
          </p:blipFill>
          <p:spPr>
            <a:xfrm>
              <a:off x="-1" y="-1"/>
              <a:ext cx="3048020" cy="15651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image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27660" b="40075"/>
            <a:stretch>
              <a:fillRect/>
            </a:stretch>
          </p:blipFill>
          <p:spPr>
            <a:xfrm>
              <a:off x="-1" y="295341"/>
              <a:ext cx="3048020" cy="1749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1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28785" b="33872"/>
            <a:stretch>
              <a:fillRect/>
            </a:stretch>
          </p:blipFill>
          <p:spPr>
            <a:xfrm>
              <a:off x="-1" y="295342"/>
              <a:ext cx="3048020" cy="2024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Shape 113"/>
          <p:cNvSpPr/>
          <p:nvPr/>
        </p:nvSpPr>
        <p:spPr>
          <a:xfrm>
            <a:off x="10134334" y="7021192"/>
            <a:ext cx="2667059" cy="441961"/>
          </a:xfrm>
          <a:prstGeom prst="rect">
            <a:avLst/>
          </a:prstGeom>
          <a:solidFill>
            <a:srgbClr val="5D5C5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550332">
              <a:lnSpc>
                <a:spcPct val="120000"/>
              </a:lnSpc>
              <a:defRPr sz="1400">
                <a:solidFill>
                  <a:srgbClr val="FFFFFF"/>
                </a:solidFill>
                <a:latin typeface="Arita-dotum(TTF)-Medium"/>
                <a:ea typeface="Arita-dotum(TTF)-Medium"/>
                <a:cs typeface="Arita-dotum(TTF)-Medium"/>
                <a:sym typeface="Arita-dotum(TTF)-Medium"/>
              </a:defRPr>
            </a:pPr>
            <a:r>
              <a:t>이미 기존 홈 메뉴의 순서만 변경시</a:t>
            </a:r>
          </a:p>
          <a:p>
            <a:pPr defTabSz="550332">
              <a:lnSpc>
                <a:spcPct val="120000"/>
              </a:lnSpc>
              <a:defRPr sz="1400">
                <a:solidFill>
                  <a:srgbClr val="FFFFFF"/>
                </a:solidFill>
                <a:latin typeface="Arita-dotum(TTF)-Medium"/>
                <a:ea typeface="Arita-dotum(TTF)-Medium"/>
                <a:cs typeface="Arita-dotum(TTF)-Medium"/>
                <a:sym typeface="Arita-dotum(TTF)-Medium"/>
              </a:defRPr>
            </a:pPr>
            <a:r>
              <a:t>개발없이 바로 테스트 가능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5차. 홈 하단 구성 변경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Table 116"/>
          <p:cNvGraphicFramePr/>
          <p:nvPr/>
        </p:nvGraphicFramePr>
        <p:xfrm>
          <a:off x="784351" y="4284117"/>
          <a:ext cx="11907087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969029"/>
                <a:gridCol w="3969029"/>
                <a:gridCol w="3969029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메인 상단 띠배너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흰색 배경 + 텍스트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단색배경 + 텍스트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7" name="Table 117"/>
          <p:cNvGraphicFramePr/>
          <p:nvPr/>
        </p:nvGraphicFramePr>
        <p:xfrm>
          <a:off x="777876" y="899741"/>
          <a:ext cx="11901983" cy="1356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mWeb 배너 이미지 테스트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배너 이미지에 장식요소를 배제하고 텍스트와 색상만으로 정보전달에 더 집중했을때 클릭률이 높아지는지 테스트. 결과에 따라 이후 배너 디자인 가이드 적용에 참고.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배너를 텍스트와 색상만으로 정보전달을 더 심플하고 직관적으로 표현하면 클릭률이 높아질 것이다.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2017-07-28~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8" name="Table 118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9" name="image11.png"/>
          <p:cNvPicPr>
            <a:picLocks noChangeAspect="1"/>
          </p:cNvPicPr>
          <p:nvPr/>
        </p:nvPicPr>
        <p:blipFill>
          <a:blip r:embed="rId2">
            <a:extLst/>
          </a:blip>
          <a:srcRect t="80919" b="6423"/>
          <a:stretch>
            <a:fillRect/>
          </a:stretch>
        </p:blipFill>
        <p:spPr>
          <a:xfrm>
            <a:off x="949037" y="5683396"/>
            <a:ext cx="3556002" cy="800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2.png"/>
          <p:cNvPicPr>
            <a:picLocks noChangeAspect="1"/>
          </p:cNvPicPr>
          <p:nvPr/>
        </p:nvPicPr>
        <p:blipFill>
          <a:blip r:embed="rId3">
            <a:extLst/>
          </a:blip>
          <a:srcRect t="80919" b="6225"/>
          <a:stretch>
            <a:fillRect/>
          </a:stretch>
        </p:blipFill>
        <p:spPr>
          <a:xfrm>
            <a:off x="4959894" y="5677046"/>
            <a:ext cx="3556005" cy="813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13.png"/>
          <p:cNvPicPr>
            <a:picLocks noChangeAspect="1"/>
          </p:cNvPicPr>
          <p:nvPr/>
        </p:nvPicPr>
        <p:blipFill>
          <a:blip r:embed="rId4">
            <a:extLst/>
          </a:blip>
          <a:srcRect t="82124" b="6625"/>
          <a:stretch>
            <a:fillRect/>
          </a:stretch>
        </p:blipFill>
        <p:spPr>
          <a:xfrm>
            <a:off x="8970750" y="5727846"/>
            <a:ext cx="3556004" cy="71159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6차. 띠배너 이미지 테스트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221400" y="207925"/>
            <a:ext cx="13008614" cy="29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1377" tIns="21377" rIns="21377" bIns="21377" anchor="ctr">
            <a:spAutoFit/>
          </a:bodyPr>
          <a:lstStyle>
            <a:lvl1pPr defTabSz="463196">
              <a:defRPr sz="2000">
                <a:solidFill>
                  <a:srgbClr val="FFFFFF"/>
                </a:solidFill>
                <a:latin typeface="Arita-dotum(TTF)-Bold"/>
                <a:ea typeface="Arita-dotum(TTF)-Bold"/>
                <a:cs typeface="Arita-dotum(TTF)-Bold"/>
                <a:sym typeface="Arita-dotum(TTF)-Bold"/>
              </a:defRPr>
            </a:lvl1pPr>
          </a:lstStyle>
          <a:p>
            <a:r>
              <a:t>mWeb 띠배너 이미지 테스트 (선착순 사은품)</a:t>
            </a:r>
          </a:p>
        </p:txBody>
      </p:sp>
      <p:sp>
        <p:nvSpPr>
          <p:cNvPr id="125" name="Shape 125"/>
          <p:cNvSpPr/>
          <p:nvPr/>
        </p:nvSpPr>
        <p:spPr>
          <a:xfrm>
            <a:off x="273411" y="598487"/>
            <a:ext cx="13169178" cy="2"/>
          </a:xfrm>
          <a:prstGeom prst="line">
            <a:avLst/>
          </a:prstGeom>
          <a:ln w="3175">
            <a:solidFill>
              <a:srgbClr val="5D5C5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45806" y="7236445"/>
            <a:ext cx="638141" cy="20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377" tIns="21377" rIns="21377" bIns="21377" anchor="ctr">
            <a:spAutoFit/>
          </a:bodyPr>
          <a:lstStyle>
            <a:lvl1pPr defTabSz="463196">
              <a:lnSpc>
                <a:spcPct val="120000"/>
              </a:lnSpc>
              <a:defRPr sz="1300">
                <a:solidFill>
                  <a:srgbClr val="FFFFFF"/>
                </a:solidFill>
                <a:latin typeface="Arita-dotum(TTF)-Bold"/>
                <a:ea typeface="Arita-dotum(TTF)-Bold"/>
                <a:cs typeface="Arita-dotum(TTF)-Bold"/>
                <a:sym typeface="Arita-dotum(TTF)-Bold"/>
              </a:defRPr>
            </a:lvl1pPr>
          </a:lstStyle>
          <a:p>
            <a:r>
              <a:t>Original</a:t>
            </a:r>
          </a:p>
        </p:txBody>
      </p:sp>
      <p:pic>
        <p:nvPicPr>
          <p:cNvPr id="12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237" y="819296"/>
            <a:ext cx="3556002" cy="632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8058" y="819324"/>
            <a:ext cx="3556002" cy="6324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0458" y="819324"/>
            <a:ext cx="3556002" cy="6324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5133606" y="7236445"/>
            <a:ext cx="1804644" cy="20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377" tIns="21377" rIns="21377" bIns="21377" anchor="ctr">
            <a:spAutoFit/>
          </a:bodyPr>
          <a:lstStyle>
            <a:lvl1pPr defTabSz="463196">
              <a:lnSpc>
                <a:spcPct val="120000"/>
              </a:lnSpc>
              <a:defRPr sz="1300">
                <a:solidFill>
                  <a:srgbClr val="FFFFFF"/>
                </a:solidFill>
                <a:latin typeface="Arita-dotum(TTF)-Bold"/>
                <a:ea typeface="Arita-dotum(TTF)-Bold"/>
                <a:cs typeface="Arita-dotum(TTF)-Bold"/>
                <a:sym typeface="Arita-dotum(TTF)-Bold"/>
              </a:defRPr>
            </a:lvl1pPr>
          </a:lstStyle>
          <a:p>
            <a:r>
              <a:t>variation A - test_A.jpg</a:t>
            </a:r>
          </a:p>
        </p:txBody>
      </p:sp>
      <p:sp>
        <p:nvSpPr>
          <p:cNvPr id="131" name="Shape 131"/>
          <p:cNvSpPr/>
          <p:nvPr/>
        </p:nvSpPr>
        <p:spPr>
          <a:xfrm>
            <a:off x="9083305" y="7236445"/>
            <a:ext cx="1793358" cy="20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377" tIns="21377" rIns="21377" bIns="21377" anchor="ctr">
            <a:spAutoFit/>
          </a:bodyPr>
          <a:lstStyle>
            <a:lvl1pPr defTabSz="463196">
              <a:lnSpc>
                <a:spcPct val="120000"/>
              </a:lnSpc>
              <a:defRPr sz="1300">
                <a:solidFill>
                  <a:srgbClr val="FFFFFF"/>
                </a:solidFill>
                <a:latin typeface="Arita-dotum(TTF)-Bold"/>
                <a:ea typeface="Arita-dotum(TTF)-Bold"/>
                <a:cs typeface="Arita-dotum(TTF)-Bold"/>
                <a:sym typeface="Arita-dotum(TTF)-Bold"/>
              </a:defRPr>
            </a:lvl1pPr>
          </a:lstStyle>
          <a:p>
            <a:r>
              <a:t>variation B - test_B.jpg</a:t>
            </a:r>
          </a:p>
        </p:txBody>
      </p:sp>
      <p:sp>
        <p:nvSpPr>
          <p:cNvPr id="132" name="Shape 132"/>
          <p:cNvSpPr/>
          <p:nvPr/>
        </p:nvSpPr>
        <p:spPr>
          <a:xfrm>
            <a:off x="1064940" y="5925120"/>
            <a:ext cx="3730594" cy="863605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6차. 띠배너 이미지 테스트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Table 135"/>
          <p:cNvGraphicFramePr/>
          <p:nvPr/>
        </p:nvGraphicFramePr>
        <p:xfrm>
          <a:off x="784351" y="4284117"/>
          <a:ext cx="11907087" cy="31683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969029"/>
                <a:gridCol w="3969029"/>
                <a:gridCol w="3969029"/>
              </a:tblGrid>
              <a:tr h="405576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Original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FFFFFF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Variation #2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1F497D"/>
                    </a:solidFill>
                  </a:tcPr>
                </a:tc>
              </a:tr>
              <a:tr h="317566"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품목리스트 카테고리 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스크롤에서 버튼형식으로 모두 오픈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0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품목 마다 대표 썸네일을 넣어 비쥬얼화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445210">
                <a:tc>
                  <a:txBody>
                    <a:bodyPr/>
                    <a:lstStyle/>
                    <a:p>
                      <a:pPr algn="l">
                        <a:defRPr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6" name="Table 136"/>
          <p:cNvGraphicFramePr/>
          <p:nvPr/>
        </p:nvGraphicFramePr>
        <p:xfrm>
          <a:off x="777876" y="899741"/>
          <a:ext cx="11901983" cy="1356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95328"/>
                <a:gridCol w="6571968"/>
                <a:gridCol w="101600"/>
                <a:gridCol w="1623482"/>
                <a:gridCol w="2509605"/>
              </a:tblGrid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실혐명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모바일 품목페이지 카테고리 탭 변경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>
                        <a:defRPr sz="1300" b="1" spc="-50">
                          <a:solidFill>
                            <a:srgbClr val="A6A6A6"/>
                          </a:solidFill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 rowSpan="2"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현재 스크롤 타입으로 숨겨져있는 카테고리 메뉴를 모두 오픈하고 비쥬얼화 했을때 클릭률이 증가하는지 실험 (스킨케어만 테스트)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카테고리를 비쥬얼화 하면 클릭률이 더 늘 것이다.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184045">
                <a:tc>
                  <a:txBody>
                    <a:bodyPr/>
                    <a:lstStyle/>
                    <a:p>
                      <a:pPr algn="ctr"/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 spc="-5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2017-07-26 (디자인 전달)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7" name="Table 137"/>
          <p:cNvGraphicFramePr/>
          <p:nvPr/>
        </p:nvGraphicFramePr>
        <p:xfrm>
          <a:off x="777875" y="2483916"/>
          <a:ext cx="11924789" cy="16238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97445"/>
                <a:gridCol w="101600"/>
                <a:gridCol w="1016637"/>
                <a:gridCol w="1091163"/>
                <a:gridCol w="1016637"/>
                <a:gridCol w="1016637"/>
              </a:tblGrid>
              <a:tr h="312681">
                <a:tc gridSpan="12"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Test Design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4F8A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2681">
                <a:tc gridSpan="7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defTabSz="914400"/>
                      <a:r>
                        <a:rPr sz="1300" spc="-50"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Sample Size 예상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26621"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Current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Target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Conversion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Rate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#.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Of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Variation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Start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End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Date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Daily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UV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Traffic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Allocation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(%)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Sample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Size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Planned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Minimum</a:t>
                      </a:r>
                    </a:p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r>
                        <a:t>Days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312681">
                <a:tc>
                  <a:txBody>
                    <a:bodyPr/>
                    <a:lstStyle/>
                    <a:p>
                      <a:pPr algn="ctr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latin typeface="아리따-돋움(TTF)-Light"/>
                          <a:ea typeface="아리따-돋움(TTF)-Light"/>
                          <a:cs typeface="아리따-돋움(TTF)-Light"/>
                          <a:sym typeface="아리따-돋움(TTF)-Light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8" name="image14.png"/>
          <p:cNvPicPr>
            <a:picLocks noChangeAspect="1"/>
          </p:cNvPicPr>
          <p:nvPr/>
        </p:nvPicPr>
        <p:blipFill>
          <a:blip r:embed="rId2">
            <a:extLst/>
          </a:blip>
          <a:srcRect t="21885" b="65659"/>
          <a:stretch>
            <a:fillRect/>
          </a:stretch>
        </p:blipFill>
        <p:spPr>
          <a:xfrm>
            <a:off x="1043068" y="5724268"/>
            <a:ext cx="3302006" cy="73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15.png"/>
          <p:cNvPicPr>
            <a:picLocks noChangeAspect="1"/>
          </p:cNvPicPr>
          <p:nvPr/>
        </p:nvPicPr>
        <p:blipFill>
          <a:blip r:embed="rId3">
            <a:extLst/>
          </a:blip>
          <a:srcRect t="22751" b="54754"/>
          <a:stretch>
            <a:fillRect/>
          </a:stretch>
        </p:blipFill>
        <p:spPr>
          <a:xfrm>
            <a:off x="4950867" y="5429389"/>
            <a:ext cx="3302005" cy="1321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16.png"/>
          <p:cNvPicPr>
            <a:picLocks noChangeAspect="1"/>
          </p:cNvPicPr>
          <p:nvPr/>
        </p:nvPicPr>
        <p:blipFill>
          <a:blip r:embed="rId4">
            <a:extLst/>
          </a:blip>
          <a:srcRect t="24032" b="33127"/>
          <a:stretch>
            <a:fillRect/>
          </a:stretch>
        </p:blipFill>
        <p:spPr>
          <a:xfrm>
            <a:off x="9011063" y="5073739"/>
            <a:ext cx="3302006" cy="25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287547" y="190832"/>
            <a:ext cx="12345831" cy="433865"/>
          </a:xfrm>
          <a:prstGeom prst="rect">
            <a:avLst/>
          </a:prstGeom>
        </p:spPr>
        <p:txBody>
          <a:bodyPr/>
          <a:lstStyle/>
          <a:p>
            <a:r>
              <a:t>8차. mWeb 품목 페이지 카테고리 비쥬얼화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1370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70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1370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70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856</Words>
  <Application>Microsoft Office PowerPoint</Application>
  <PresentationFormat>사용자 지정</PresentationFormat>
  <Paragraphs>365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1차. 홈 탭 (네비게이션) 변경</vt:lpstr>
      <vt:lpstr>2차. 배너하단 메뉴 (gateway) 변경</vt:lpstr>
      <vt:lpstr>3차. 메인 배너 변경</vt:lpstr>
      <vt:lpstr>4차. 검색 UI 변경</vt:lpstr>
      <vt:lpstr>5차. 홈 하단 구성 변경</vt:lpstr>
      <vt:lpstr>6차. 띠배너 이미지 테스트</vt:lpstr>
      <vt:lpstr>6차. 띠배너 이미지 테스트</vt:lpstr>
      <vt:lpstr>8차. mWeb 품목 페이지 카테고리 비쥬얼화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1차. 홈 탭 (네비게이션) 변경</dc:title>
  <dc:creator>전병각(Byunggak Jun)</dc:creator>
  <cp:lastModifiedBy>Windows 사용자</cp:lastModifiedBy>
  <cp:revision>8</cp:revision>
  <dcterms:modified xsi:type="dcterms:W3CDTF">2018-05-18T05:12:05Z</dcterms:modified>
</cp:coreProperties>
</file>